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2" r:id="rId6"/>
    <p:sldId id="272" r:id="rId7"/>
    <p:sldId id="263" r:id="rId8"/>
    <p:sldId id="273" r:id="rId9"/>
    <p:sldId id="275" r:id="rId10"/>
    <p:sldId id="276" r:id="rId11"/>
    <p:sldId id="265" r:id="rId12"/>
    <p:sldId id="277" r:id="rId13"/>
    <p:sldId id="278" r:id="rId14"/>
    <p:sldId id="267" r:id="rId15"/>
  </p:sldIdLst>
  <p:sldSz cx="12192000" cy="6858000"/>
  <p:notesSz cx="6797675" cy="9926638"/>
  <p:defaultTextStyle>
    <a:defPPr>
      <a:defRPr lang="e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Windows" initials="UW" lastIdx="1" clrIdx="0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903"/>
    <a:srgbClr val="0B5395"/>
    <a:srgbClr val="0F334A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75141" autoAdjust="0"/>
  </p:normalViewPr>
  <p:slideViewPr>
    <p:cSldViewPr snapToGrid="0">
      <p:cViewPr varScale="1">
        <p:scale>
          <a:sx n="91" d="100"/>
          <a:sy n="91" d="100"/>
        </p:scale>
        <p:origin x="1200" y="17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60AB7-21FA-C044-835C-DE80DA943DCE}" type="doc">
      <dgm:prSet loTypeId="urn:microsoft.com/office/officeart/2005/8/layout/lis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0190472-26F7-EA4F-BCF0-0048D4FFE319}">
      <dgm:prSet phldrT="[Testo]"/>
      <dgm:spPr/>
      <dgm:t>
        <a:bodyPr/>
        <a:lstStyle/>
        <a:p>
          <a:r>
            <a:rPr lang="en" dirty="0"/>
            <a:t>The idea</a:t>
          </a:r>
        </a:p>
      </dgm:t>
    </dgm:pt>
    <dgm:pt modelId="{0D7448FC-286B-754B-AABD-CCB4877E252B}" type="parTrans" cxnId="{10C2B753-A2E1-2A47-A644-63D7561F376C}">
      <dgm:prSet/>
      <dgm:spPr/>
      <dgm:t>
        <a:bodyPr/>
        <a:lstStyle/>
        <a:p>
          <a:endParaRPr lang="it-IT"/>
        </a:p>
      </dgm:t>
    </dgm:pt>
    <dgm:pt modelId="{15D4B44E-11B5-B849-A7B7-7EB72135A900}" type="sibTrans" cxnId="{10C2B753-A2E1-2A47-A644-63D7561F376C}">
      <dgm:prSet/>
      <dgm:spPr/>
      <dgm:t>
        <a:bodyPr/>
        <a:lstStyle/>
        <a:p>
          <a:endParaRPr lang="it-IT"/>
        </a:p>
      </dgm:t>
    </dgm:pt>
    <dgm:pt modelId="{D45525C2-0A65-7A47-95CE-5F0749F23AF6}">
      <dgm:prSet phldrT="[Testo]"/>
      <dgm:spPr/>
      <dgm:t>
        <a:bodyPr/>
        <a:lstStyle/>
        <a:p>
          <a:r>
            <a:rPr lang="en" dirty="0"/>
            <a:t>Types of Research</a:t>
          </a:r>
        </a:p>
      </dgm:t>
    </dgm:pt>
    <dgm:pt modelId="{03A0F778-158B-E04E-9CA7-BB96CE42FFFB}" type="parTrans" cxnId="{DFF9129F-D6E8-704C-82B3-1DFB52920640}">
      <dgm:prSet/>
      <dgm:spPr/>
      <dgm:t>
        <a:bodyPr/>
        <a:lstStyle/>
        <a:p>
          <a:endParaRPr lang="it-IT"/>
        </a:p>
      </dgm:t>
    </dgm:pt>
    <dgm:pt modelId="{BF908C09-B47D-9840-8BBC-33023F81D357}" type="sibTrans" cxnId="{DFF9129F-D6E8-704C-82B3-1DFB52920640}">
      <dgm:prSet/>
      <dgm:spPr/>
      <dgm:t>
        <a:bodyPr/>
        <a:lstStyle/>
        <a:p>
          <a:endParaRPr lang="it-IT"/>
        </a:p>
      </dgm:t>
    </dgm:pt>
    <dgm:pt modelId="{E70ECF45-7394-1845-B6CE-A553745311BA}">
      <dgm:prSet phldrT="[Testo]"/>
      <dgm:spPr/>
      <dgm:t>
        <a:bodyPr/>
        <a:lstStyle/>
        <a:p>
          <a:r>
            <a:rPr lang="en" dirty="0" err="1"/>
            <a:t>NoSQL </a:t>
          </a:r>
          <a:endParaRPr lang="it-IT" dirty="0"/>
        </a:p>
      </dgm:t>
    </dgm:pt>
    <dgm:pt modelId="{08B299D3-9B9B-0B45-BC55-CF9786D7E7D2}" type="parTrans" cxnId="{50E07948-19EA-9346-B678-0CFAEA7C5B70}">
      <dgm:prSet/>
      <dgm:spPr/>
      <dgm:t>
        <a:bodyPr/>
        <a:lstStyle/>
        <a:p>
          <a:endParaRPr lang="it-IT"/>
        </a:p>
      </dgm:t>
    </dgm:pt>
    <dgm:pt modelId="{D03CBFB5-4F84-6549-B881-353B77F8415D}" type="sibTrans" cxnId="{50E07948-19EA-9346-B678-0CFAEA7C5B70}">
      <dgm:prSet/>
      <dgm:spPr/>
      <dgm:t>
        <a:bodyPr/>
        <a:lstStyle/>
        <a:p>
          <a:endParaRPr lang="it-IT"/>
        </a:p>
      </dgm:t>
    </dgm:pt>
    <dgm:pt modelId="{145FE20C-A91E-8A4D-B855-66D3DA59EE64}">
      <dgm:prSet phldrT="[Testo]"/>
      <dgm:spPr/>
      <dgm:t>
        <a:bodyPr/>
        <a:lstStyle/>
        <a:p>
          <a:r>
            <a:rPr lang="en" dirty="0" err="1"/>
            <a:t>Dataset </a:t>
          </a:r>
          <a:r>
            <a:rPr lang="en" dirty="0"/>
            <a:t>Used</a:t>
          </a:r>
        </a:p>
      </dgm:t>
    </dgm:pt>
    <dgm:pt modelId="{E6653A94-52C5-D945-9BEA-44802E567AD1}" type="parTrans" cxnId="{D456A65A-AF72-894C-AC9F-54AFE696CC3B}">
      <dgm:prSet/>
      <dgm:spPr/>
      <dgm:t>
        <a:bodyPr/>
        <a:lstStyle/>
        <a:p>
          <a:endParaRPr lang="it-IT"/>
        </a:p>
      </dgm:t>
    </dgm:pt>
    <dgm:pt modelId="{58C9560E-E969-DE48-8EC6-130CD3EE154E}" type="sibTrans" cxnId="{D456A65A-AF72-894C-AC9F-54AFE696CC3B}">
      <dgm:prSet/>
      <dgm:spPr/>
      <dgm:t>
        <a:bodyPr/>
        <a:lstStyle/>
        <a:p>
          <a:endParaRPr lang="it-IT"/>
        </a:p>
      </dgm:t>
    </dgm:pt>
    <dgm:pt modelId="{63FFFC99-1D32-C345-AE00-1755995D88A1}">
      <dgm:prSet phldrT="[Testo]"/>
      <dgm:spPr/>
      <dgm:t>
        <a:bodyPr/>
        <a:lstStyle/>
        <a:p>
          <a:r>
            <a:rPr lang="en" dirty="0"/>
            <a:t>Implementation</a:t>
          </a:r>
        </a:p>
      </dgm:t>
    </dgm:pt>
    <dgm:pt modelId="{365DD5B8-6462-1248-883F-3F9AF07A99E8}" type="parTrans" cxnId="{5DB26847-CFDF-444A-BC93-96C2EE851856}">
      <dgm:prSet/>
      <dgm:spPr/>
      <dgm:t>
        <a:bodyPr/>
        <a:lstStyle/>
        <a:p>
          <a:endParaRPr lang="it-IT"/>
        </a:p>
      </dgm:t>
    </dgm:pt>
    <dgm:pt modelId="{4B818B90-5DCE-4C4C-8DAB-BBEB9262AD4E}" type="sibTrans" cxnId="{5DB26847-CFDF-444A-BC93-96C2EE851856}">
      <dgm:prSet/>
      <dgm:spPr/>
      <dgm:t>
        <a:bodyPr/>
        <a:lstStyle/>
        <a:p>
          <a:endParaRPr lang="it-IT"/>
        </a:p>
      </dgm:t>
    </dgm:pt>
    <dgm:pt modelId="{BF20C00F-F2BC-1046-9EDF-C31FA13E1CD8}">
      <dgm:prSet phldrT="[Testo]"/>
      <dgm:spPr/>
      <dgm:t>
        <a:bodyPr/>
        <a:lstStyle/>
        <a:p>
          <a:r>
            <a:rPr lang="en" dirty="0"/>
            <a:t>Demo</a:t>
          </a:r>
        </a:p>
      </dgm:t>
    </dgm:pt>
    <dgm:pt modelId="{B1E6441C-C6C7-3B4B-A89D-1B7DE349C4DB}" type="parTrans" cxnId="{71392BC8-2A72-6043-9FCD-50261F312213}">
      <dgm:prSet/>
      <dgm:spPr/>
      <dgm:t>
        <a:bodyPr/>
        <a:lstStyle/>
        <a:p>
          <a:endParaRPr lang="it-IT"/>
        </a:p>
      </dgm:t>
    </dgm:pt>
    <dgm:pt modelId="{99A13E14-3958-7B44-8072-E5EAEE5D8AF0}" type="sibTrans" cxnId="{71392BC8-2A72-6043-9FCD-50261F312213}">
      <dgm:prSet/>
      <dgm:spPr/>
      <dgm:t>
        <a:bodyPr/>
        <a:lstStyle/>
        <a:p>
          <a:endParaRPr lang="it-IT"/>
        </a:p>
      </dgm:t>
    </dgm:pt>
    <dgm:pt modelId="{9FA1B4B7-57E4-5042-BAE8-56CC8D7A933C}" type="pres">
      <dgm:prSet presAssocID="{B9D60AB7-21FA-C044-835C-DE80DA943DCE}" presName="linear" presStyleCnt="0">
        <dgm:presLayoutVars>
          <dgm:dir/>
          <dgm:animLvl val="lvl"/>
          <dgm:resizeHandles val="exact"/>
        </dgm:presLayoutVars>
      </dgm:prSet>
      <dgm:spPr/>
    </dgm:pt>
    <dgm:pt modelId="{30D74BE6-F3D6-EC42-ACFE-219FBC748E49}" type="pres">
      <dgm:prSet presAssocID="{80190472-26F7-EA4F-BCF0-0048D4FFE319}" presName="parentLin" presStyleCnt="0"/>
      <dgm:spPr/>
    </dgm:pt>
    <dgm:pt modelId="{173FC7FF-8932-8F45-9EF3-0C5B47118FBB}" type="pres">
      <dgm:prSet presAssocID="{80190472-26F7-EA4F-BCF0-0048D4FFE319}" presName="parentLeftMargin" presStyleLbl="node1" presStyleIdx="0" presStyleCnt="6"/>
      <dgm:spPr/>
    </dgm:pt>
    <dgm:pt modelId="{357A2F0F-91F5-3E4D-839A-3B2BD894508A}" type="pres">
      <dgm:prSet presAssocID="{80190472-26F7-EA4F-BCF0-0048D4FFE31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1B33E06-E755-674C-AEC7-B9CA35C79FAD}" type="pres">
      <dgm:prSet presAssocID="{80190472-26F7-EA4F-BCF0-0048D4FFE319}" presName="negativeSpace" presStyleCnt="0"/>
      <dgm:spPr/>
    </dgm:pt>
    <dgm:pt modelId="{2869CB0E-02BC-3C4D-A9DA-1794604D17F0}" type="pres">
      <dgm:prSet presAssocID="{80190472-26F7-EA4F-BCF0-0048D4FFE319}" presName="childText" presStyleLbl="conFgAcc1" presStyleIdx="0" presStyleCnt="6">
        <dgm:presLayoutVars>
          <dgm:bulletEnabled val="1"/>
        </dgm:presLayoutVars>
      </dgm:prSet>
      <dgm:spPr/>
    </dgm:pt>
    <dgm:pt modelId="{6E74487B-EB37-2846-A2D2-F8B209EC55BB}" type="pres">
      <dgm:prSet presAssocID="{15D4B44E-11B5-B849-A7B7-7EB72135A900}" presName="spaceBetweenRectangles" presStyleCnt="0"/>
      <dgm:spPr/>
    </dgm:pt>
    <dgm:pt modelId="{7456C7E3-1BE5-3D4B-8511-E096A9627DEB}" type="pres">
      <dgm:prSet presAssocID="{D45525C2-0A65-7A47-95CE-5F0749F23AF6}" presName="parentLin" presStyleCnt="0"/>
      <dgm:spPr/>
    </dgm:pt>
    <dgm:pt modelId="{C02F08E0-0223-834D-AF37-E2BDC6C6AA3A}" type="pres">
      <dgm:prSet presAssocID="{D45525C2-0A65-7A47-95CE-5F0749F23AF6}" presName="parentLeftMargin" presStyleLbl="node1" presStyleIdx="0" presStyleCnt="6"/>
      <dgm:spPr/>
    </dgm:pt>
    <dgm:pt modelId="{042FAED7-DBC8-254A-9D10-CACEA1C4DD9B}" type="pres">
      <dgm:prSet presAssocID="{D45525C2-0A65-7A47-95CE-5F0749F23A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345D629-8023-144D-B96D-CC2A55CF5A64}" type="pres">
      <dgm:prSet presAssocID="{D45525C2-0A65-7A47-95CE-5F0749F23AF6}" presName="negativeSpace" presStyleCnt="0"/>
      <dgm:spPr/>
    </dgm:pt>
    <dgm:pt modelId="{B4AA829F-6F9B-F147-8CB4-8AECC164C9B1}" type="pres">
      <dgm:prSet presAssocID="{D45525C2-0A65-7A47-95CE-5F0749F23AF6}" presName="childText" presStyleLbl="conFgAcc1" presStyleIdx="1" presStyleCnt="6">
        <dgm:presLayoutVars>
          <dgm:bulletEnabled val="1"/>
        </dgm:presLayoutVars>
      </dgm:prSet>
      <dgm:spPr/>
    </dgm:pt>
    <dgm:pt modelId="{ACE0F624-27D1-974B-8D6F-1B05B22B281F}" type="pres">
      <dgm:prSet presAssocID="{BF908C09-B47D-9840-8BBC-33023F81D357}" presName="spaceBetweenRectangles" presStyleCnt="0"/>
      <dgm:spPr/>
    </dgm:pt>
    <dgm:pt modelId="{D2C94159-F290-694C-9C6C-C7DB0C173161}" type="pres">
      <dgm:prSet presAssocID="{E70ECF45-7394-1845-B6CE-A553745311BA}" presName="parentLin" presStyleCnt="0"/>
      <dgm:spPr/>
    </dgm:pt>
    <dgm:pt modelId="{AC9C74B2-32A2-854F-8DA0-478577D4C5FF}" type="pres">
      <dgm:prSet presAssocID="{E70ECF45-7394-1845-B6CE-A553745311BA}" presName="parentLeftMargin" presStyleLbl="node1" presStyleIdx="1" presStyleCnt="6"/>
      <dgm:spPr/>
    </dgm:pt>
    <dgm:pt modelId="{2BD5A08B-F7E2-BB42-AAA4-5D74B879733B}" type="pres">
      <dgm:prSet presAssocID="{E70ECF45-7394-1845-B6CE-A553745311B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221B6B7-C896-774D-B0F7-D1A8CD81B016}" type="pres">
      <dgm:prSet presAssocID="{E70ECF45-7394-1845-B6CE-A553745311BA}" presName="negativeSpace" presStyleCnt="0"/>
      <dgm:spPr/>
    </dgm:pt>
    <dgm:pt modelId="{6FD5693F-2E5E-8A43-8D1E-0B82DA4CB970}" type="pres">
      <dgm:prSet presAssocID="{E70ECF45-7394-1845-B6CE-A553745311BA}" presName="childText" presStyleLbl="conFgAcc1" presStyleIdx="2" presStyleCnt="6">
        <dgm:presLayoutVars>
          <dgm:bulletEnabled val="1"/>
        </dgm:presLayoutVars>
      </dgm:prSet>
      <dgm:spPr/>
    </dgm:pt>
    <dgm:pt modelId="{2BDE49B4-7752-A740-801F-A264178E24B7}" type="pres">
      <dgm:prSet presAssocID="{D03CBFB5-4F84-6549-B881-353B77F8415D}" presName="spaceBetweenRectangles" presStyleCnt="0"/>
      <dgm:spPr/>
    </dgm:pt>
    <dgm:pt modelId="{2BB457F9-864B-A346-8593-C81B634C0019}" type="pres">
      <dgm:prSet presAssocID="{145FE20C-A91E-8A4D-B855-66D3DA59EE64}" presName="parentLin" presStyleCnt="0"/>
      <dgm:spPr/>
    </dgm:pt>
    <dgm:pt modelId="{B8514E31-6F49-DB44-8B5A-4BDE35C5505D}" type="pres">
      <dgm:prSet presAssocID="{145FE20C-A91E-8A4D-B855-66D3DA59EE64}" presName="parentLeftMargin" presStyleLbl="node1" presStyleIdx="2" presStyleCnt="6"/>
      <dgm:spPr/>
    </dgm:pt>
    <dgm:pt modelId="{80600503-C7A7-DD43-B207-C04D90C1AF92}" type="pres">
      <dgm:prSet presAssocID="{145FE20C-A91E-8A4D-B855-66D3DA59EE6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278017-56E1-8D42-A1A2-2BF21690C17F}" type="pres">
      <dgm:prSet presAssocID="{145FE20C-A91E-8A4D-B855-66D3DA59EE64}" presName="negativeSpace" presStyleCnt="0"/>
      <dgm:spPr/>
    </dgm:pt>
    <dgm:pt modelId="{53524C38-5617-5645-BA75-CA5F75F01F69}" type="pres">
      <dgm:prSet presAssocID="{145FE20C-A91E-8A4D-B855-66D3DA59EE64}" presName="childText" presStyleLbl="conFgAcc1" presStyleIdx="3" presStyleCnt="6">
        <dgm:presLayoutVars>
          <dgm:bulletEnabled val="1"/>
        </dgm:presLayoutVars>
      </dgm:prSet>
      <dgm:spPr/>
    </dgm:pt>
    <dgm:pt modelId="{03775335-8FC3-4041-B1BC-A3CC3E89564B}" type="pres">
      <dgm:prSet presAssocID="{58C9560E-E969-DE48-8EC6-130CD3EE154E}" presName="spaceBetweenRectangles" presStyleCnt="0"/>
      <dgm:spPr/>
    </dgm:pt>
    <dgm:pt modelId="{6A3B255B-6388-804A-B4CE-5DB0E7C8C2D2}" type="pres">
      <dgm:prSet presAssocID="{63FFFC99-1D32-C345-AE00-1755995D88A1}" presName="parentLin" presStyleCnt="0"/>
      <dgm:spPr/>
    </dgm:pt>
    <dgm:pt modelId="{1B29C9BD-D531-A542-827F-20BF06E6BF8C}" type="pres">
      <dgm:prSet presAssocID="{63FFFC99-1D32-C345-AE00-1755995D88A1}" presName="parentLeftMargin" presStyleLbl="node1" presStyleIdx="3" presStyleCnt="6"/>
      <dgm:spPr/>
    </dgm:pt>
    <dgm:pt modelId="{33CD972C-F522-EE42-9C46-94D79C1F5BBA}" type="pres">
      <dgm:prSet presAssocID="{63FFFC99-1D32-C345-AE00-1755995D88A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3335722-98B4-CF40-B220-2951D64A2E10}" type="pres">
      <dgm:prSet presAssocID="{63FFFC99-1D32-C345-AE00-1755995D88A1}" presName="negativeSpace" presStyleCnt="0"/>
      <dgm:spPr/>
    </dgm:pt>
    <dgm:pt modelId="{E98AC12C-1D4F-9E45-B5A4-F73AFCBC2A32}" type="pres">
      <dgm:prSet presAssocID="{63FFFC99-1D32-C345-AE00-1755995D88A1}" presName="childText" presStyleLbl="conFgAcc1" presStyleIdx="4" presStyleCnt="6">
        <dgm:presLayoutVars>
          <dgm:bulletEnabled val="1"/>
        </dgm:presLayoutVars>
      </dgm:prSet>
      <dgm:spPr/>
    </dgm:pt>
    <dgm:pt modelId="{D1C6F8EC-40E6-8F4B-B64A-0A3B46D16603}" type="pres">
      <dgm:prSet presAssocID="{4B818B90-5DCE-4C4C-8DAB-BBEB9262AD4E}" presName="spaceBetweenRectangles" presStyleCnt="0"/>
      <dgm:spPr/>
    </dgm:pt>
    <dgm:pt modelId="{4F5C36BA-48EA-E447-B7BB-BB5E9E8DD1E3}" type="pres">
      <dgm:prSet presAssocID="{BF20C00F-F2BC-1046-9EDF-C31FA13E1CD8}" presName="parentLin" presStyleCnt="0"/>
      <dgm:spPr/>
    </dgm:pt>
    <dgm:pt modelId="{C744D8DE-D5FB-F542-B3CC-0D1C99684C01}" type="pres">
      <dgm:prSet presAssocID="{BF20C00F-F2BC-1046-9EDF-C31FA13E1CD8}" presName="parentLeftMargin" presStyleLbl="node1" presStyleIdx="4" presStyleCnt="6"/>
      <dgm:spPr/>
    </dgm:pt>
    <dgm:pt modelId="{EBA113C1-3D8A-1446-A23A-D45B796EEB8C}" type="pres">
      <dgm:prSet presAssocID="{BF20C00F-F2BC-1046-9EDF-C31FA13E1CD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10AC6B5-3388-134F-A9A9-E2D95739CAD4}" type="pres">
      <dgm:prSet presAssocID="{BF20C00F-F2BC-1046-9EDF-C31FA13E1CD8}" presName="negativeSpace" presStyleCnt="0"/>
      <dgm:spPr/>
    </dgm:pt>
    <dgm:pt modelId="{0FC3206E-6E66-8C40-9F5F-37C8A0FA1C22}" type="pres">
      <dgm:prSet presAssocID="{BF20C00F-F2BC-1046-9EDF-C31FA13E1CD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9EAD000-0043-304E-B229-F3D1C83835BE}" type="presOf" srcId="{63FFFC99-1D32-C345-AE00-1755995D88A1}" destId="{33CD972C-F522-EE42-9C46-94D79C1F5BBA}" srcOrd="1" destOrd="0" presId="urn:microsoft.com/office/officeart/2005/8/layout/list1"/>
    <dgm:cxn modelId="{4180580C-2652-D245-AEC5-26D5595F1BEE}" type="presOf" srcId="{145FE20C-A91E-8A4D-B855-66D3DA59EE64}" destId="{80600503-C7A7-DD43-B207-C04D90C1AF92}" srcOrd="1" destOrd="0" presId="urn:microsoft.com/office/officeart/2005/8/layout/list1"/>
    <dgm:cxn modelId="{FBBAC01C-E7A9-6343-8F7F-338448612B6C}" type="presOf" srcId="{D45525C2-0A65-7A47-95CE-5F0749F23AF6}" destId="{C02F08E0-0223-834D-AF37-E2BDC6C6AA3A}" srcOrd="0" destOrd="0" presId="urn:microsoft.com/office/officeart/2005/8/layout/list1"/>
    <dgm:cxn modelId="{3999CC38-69C6-2E43-98B3-B709141607EE}" type="presOf" srcId="{80190472-26F7-EA4F-BCF0-0048D4FFE319}" destId="{357A2F0F-91F5-3E4D-839A-3B2BD894508A}" srcOrd="1" destOrd="0" presId="urn:microsoft.com/office/officeart/2005/8/layout/list1"/>
    <dgm:cxn modelId="{46D29945-8382-EF47-9E53-F90B2E3DCF22}" type="presOf" srcId="{80190472-26F7-EA4F-BCF0-0048D4FFE319}" destId="{173FC7FF-8932-8F45-9EF3-0C5B47118FBB}" srcOrd="0" destOrd="0" presId="urn:microsoft.com/office/officeart/2005/8/layout/list1"/>
    <dgm:cxn modelId="{5DB26847-CFDF-444A-BC93-96C2EE851856}" srcId="{B9D60AB7-21FA-C044-835C-DE80DA943DCE}" destId="{63FFFC99-1D32-C345-AE00-1755995D88A1}" srcOrd="4" destOrd="0" parTransId="{365DD5B8-6462-1248-883F-3F9AF07A99E8}" sibTransId="{4B818B90-5DCE-4C4C-8DAB-BBEB9262AD4E}"/>
    <dgm:cxn modelId="{50E07948-19EA-9346-B678-0CFAEA7C5B70}" srcId="{B9D60AB7-21FA-C044-835C-DE80DA943DCE}" destId="{E70ECF45-7394-1845-B6CE-A553745311BA}" srcOrd="2" destOrd="0" parTransId="{08B299D3-9B9B-0B45-BC55-CF9786D7E7D2}" sibTransId="{D03CBFB5-4F84-6549-B881-353B77F8415D}"/>
    <dgm:cxn modelId="{10C2B753-A2E1-2A47-A644-63D7561F376C}" srcId="{B9D60AB7-21FA-C044-835C-DE80DA943DCE}" destId="{80190472-26F7-EA4F-BCF0-0048D4FFE319}" srcOrd="0" destOrd="0" parTransId="{0D7448FC-286B-754B-AABD-CCB4877E252B}" sibTransId="{15D4B44E-11B5-B849-A7B7-7EB72135A900}"/>
    <dgm:cxn modelId="{DB148256-F0DD-8F42-A935-A56F08906490}" type="presOf" srcId="{BF20C00F-F2BC-1046-9EDF-C31FA13E1CD8}" destId="{EBA113C1-3D8A-1446-A23A-D45B796EEB8C}" srcOrd="1" destOrd="0" presId="urn:microsoft.com/office/officeart/2005/8/layout/list1"/>
    <dgm:cxn modelId="{D456A65A-AF72-894C-AC9F-54AFE696CC3B}" srcId="{B9D60AB7-21FA-C044-835C-DE80DA943DCE}" destId="{145FE20C-A91E-8A4D-B855-66D3DA59EE64}" srcOrd="3" destOrd="0" parTransId="{E6653A94-52C5-D945-9BEA-44802E567AD1}" sibTransId="{58C9560E-E969-DE48-8EC6-130CD3EE154E}"/>
    <dgm:cxn modelId="{C7906B5E-E379-B946-A447-945ECFF9888E}" type="presOf" srcId="{63FFFC99-1D32-C345-AE00-1755995D88A1}" destId="{1B29C9BD-D531-A542-827F-20BF06E6BF8C}" srcOrd="0" destOrd="0" presId="urn:microsoft.com/office/officeart/2005/8/layout/list1"/>
    <dgm:cxn modelId="{5F331076-2FF5-074D-B0E0-11BDCE8252A4}" type="presOf" srcId="{E70ECF45-7394-1845-B6CE-A553745311BA}" destId="{AC9C74B2-32A2-854F-8DA0-478577D4C5FF}" srcOrd="0" destOrd="0" presId="urn:microsoft.com/office/officeart/2005/8/layout/list1"/>
    <dgm:cxn modelId="{55BB9088-4F98-C540-8EEE-FE37B9A1083D}" type="presOf" srcId="{BF20C00F-F2BC-1046-9EDF-C31FA13E1CD8}" destId="{C744D8DE-D5FB-F542-B3CC-0D1C99684C01}" srcOrd="0" destOrd="0" presId="urn:microsoft.com/office/officeart/2005/8/layout/list1"/>
    <dgm:cxn modelId="{DFF9129F-D6E8-704C-82B3-1DFB52920640}" srcId="{B9D60AB7-21FA-C044-835C-DE80DA943DCE}" destId="{D45525C2-0A65-7A47-95CE-5F0749F23AF6}" srcOrd="1" destOrd="0" parTransId="{03A0F778-158B-E04E-9CA7-BB96CE42FFFB}" sibTransId="{BF908C09-B47D-9840-8BBC-33023F81D357}"/>
    <dgm:cxn modelId="{482A93AB-4A4E-EE46-B647-49A466F441ED}" type="presOf" srcId="{145FE20C-A91E-8A4D-B855-66D3DA59EE64}" destId="{B8514E31-6F49-DB44-8B5A-4BDE35C5505D}" srcOrd="0" destOrd="0" presId="urn:microsoft.com/office/officeart/2005/8/layout/list1"/>
    <dgm:cxn modelId="{16FA4EB5-E0D8-8D46-9688-6A61CAAC0EBA}" type="presOf" srcId="{B9D60AB7-21FA-C044-835C-DE80DA943DCE}" destId="{9FA1B4B7-57E4-5042-BAE8-56CC8D7A933C}" srcOrd="0" destOrd="0" presId="urn:microsoft.com/office/officeart/2005/8/layout/list1"/>
    <dgm:cxn modelId="{71392BC8-2A72-6043-9FCD-50261F312213}" srcId="{B9D60AB7-21FA-C044-835C-DE80DA943DCE}" destId="{BF20C00F-F2BC-1046-9EDF-C31FA13E1CD8}" srcOrd="5" destOrd="0" parTransId="{B1E6441C-C6C7-3B4B-A89D-1B7DE349C4DB}" sibTransId="{99A13E14-3958-7B44-8072-E5EAEE5D8AF0}"/>
    <dgm:cxn modelId="{4D8D97E9-B83B-CF45-B641-D357E4FB7DA2}" type="presOf" srcId="{D45525C2-0A65-7A47-95CE-5F0749F23AF6}" destId="{042FAED7-DBC8-254A-9D10-CACEA1C4DD9B}" srcOrd="1" destOrd="0" presId="urn:microsoft.com/office/officeart/2005/8/layout/list1"/>
    <dgm:cxn modelId="{18C130F0-7883-CB43-82F4-DEB9EEB2B541}" type="presOf" srcId="{E70ECF45-7394-1845-B6CE-A553745311BA}" destId="{2BD5A08B-F7E2-BB42-AAA4-5D74B879733B}" srcOrd="1" destOrd="0" presId="urn:microsoft.com/office/officeart/2005/8/layout/list1"/>
    <dgm:cxn modelId="{1E069112-1667-784D-844F-97F1666434A9}" type="presParOf" srcId="{9FA1B4B7-57E4-5042-BAE8-56CC8D7A933C}" destId="{30D74BE6-F3D6-EC42-ACFE-219FBC748E49}" srcOrd="0" destOrd="0" presId="urn:microsoft.com/office/officeart/2005/8/layout/list1"/>
    <dgm:cxn modelId="{40EF5920-828F-DF4B-B17B-E4E2F38A9610}" type="presParOf" srcId="{30D74BE6-F3D6-EC42-ACFE-219FBC748E49}" destId="{173FC7FF-8932-8F45-9EF3-0C5B47118FBB}" srcOrd="0" destOrd="0" presId="urn:microsoft.com/office/officeart/2005/8/layout/list1"/>
    <dgm:cxn modelId="{8D746D63-3A78-DC4F-9234-6B2CEEA0CCFD}" type="presParOf" srcId="{30D74BE6-F3D6-EC42-ACFE-219FBC748E49}" destId="{357A2F0F-91F5-3E4D-839A-3B2BD894508A}" srcOrd="1" destOrd="0" presId="urn:microsoft.com/office/officeart/2005/8/layout/list1"/>
    <dgm:cxn modelId="{941EA89A-BB0C-B94E-A0AD-F62D73064AEF}" type="presParOf" srcId="{9FA1B4B7-57E4-5042-BAE8-56CC8D7A933C}" destId="{D1B33E06-E755-674C-AEC7-B9CA35C79FAD}" srcOrd="1" destOrd="0" presId="urn:microsoft.com/office/officeart/2005/8/layout/list1"/>
    <dgm:cxn modelId="{4EAFC016-1C24-B24D-94B8-DCA86E52980F}" type="presParOf" srcId="{9FA1B4B7-57E4-5042-BAE8-56CC8D7A933C}" destId="{2869CB0E-02BC-3C4D-A9DA-1794604D17F0}" srcOrd="2" destOrd="0" presId="urn:microsoft.com/office/officeart/2005/8/layout/list1"/>
    <dgm:cxn modelId="{D8BAEC79-C11A-CE4A-81C6-1AFA535469BE}" type="presParOf" srcId="{9FA1B4B7-57E4-5042-BAE8-56CC8D7A933C}" destId="{6E74487B-EB37-2846-A2D2-F8B209EC55BB}" srcOrd="3" destOrd="0" presId="urn:microsoft.com/office/officeart/2005/8/layout/list1"/>
    <dgm:cxn modelId="{5CB36C64-0EC7-C248-80DD-69ABACA826F6}" type="presParOf" srcId="{9FA1B4B7-57E4-5042-BAE8-56CC8D7A933C}" destId="{7456C7E3-1BE5-3D4B-8511-E096A9627DEB}" srcOrd="4" destOrd="0" presId="urn:microsoft.com/office/officeart/2005/8/layout/list1"/>
    <dgm:cxn modelId="{C661262A-BBC7-2043-9D42-429A3EDB38EE}" type="presParOf" srcId="{7456C7E3-1BE5-3D4B-8511-E096A9627DEB}" destId="{C02F08E0-0223-834D-AF37-E2BDC6C6AA3A}" srcOrd="0" destOrd="0" presId="urn:microsoft.com/office/officeart/2005/8/layout/list1"/>
    <dgm:cxn modelId="{5A911262-B44D-7644-BF2D-B25E017C51B3}" type="presParOf" srcId="{7456C7E3-1BE5-3D4B-8511-E096A9627DEB}" destId="{042FAED7-DBC8-254A-9D10-CACEA1C4DD9B}" srcOrd="1" destOrd="0" presId="urn:microsoft.com/office/officeart/2005/8/layout/list1"/>
    <dgm:cxn modelId="{51CB1E03-B311-2348-9D76-4630A6DBD69A}" type="presParOf" srcId="{9FA1B4B7-57E4-5042-BAE8-56CC8D7A933C}" destId="{2345D629-8023-144D-B96D-CC2A55CF5A64}" srcOrd="5" destOrd="0" presId="urn:microsoft.com/office/officeart/2005/8/layout/list1"/>
    <dgm:cxn modelId="{C66E5B42-FA28-E248-A39F-28928B5776B0}" type="presParOf" srcId="{9FA1B4B7-57E4-5042-BAE8-56CC8D7A933C}" destId="{B4AA829F-6F9B-F147-8CB4-8AECC164C9B1}" srcOrd="6" destOrd="0" presId="urn:microsoft.com/office/officeart/2005/8/layout/list1"/>
    <dgm:cxn modelId="{327EAD50-98AE-FD44-B139-C9F8D5A87CF8}" type="presParOf" srcId="{9FA1B4B7-57E4-5042-BAE8-56CC8D7A933C}" destId="{ACE0F624-27D1-974B-8D6F-1B05B22B281F}" srcOrd="7" destOrd="0" presId="urn:microsoft.com/office/officeart/2005/8/layout/list1"/>
    <dgm:cxn modelId="{BC1198C1-CE30-DF4D-A050-5646AD180DC2}" type="presParOf" srcId="{9FA1B4B7-57E4-5042-BAE8-56CC8D7A933C}" destId="{D2C94159-F290-694C-9C6C-C7DB0C173161}" srcOrd="8" destOrd="0" presId="urn:microsoft.com/office/officeart/2005/8/layout/list1"/>
    <dgm:cxn modelId="{1196D856-6083-ED48-99FC-174D6CD90C59}" type="presParOf" srcId="{D2C94159-F290-694C-9C6C-C7DB0C173161}" destId="{AC9C74B2-32A2-854F-8DA0-478577D4C5FF}" srcOrd="0" destOrd="0" presId="urn:microsoft.com/office/officeart/2005/8/layout/list1"/>
    <dgm:cxn modelId="{99145F22-0F91-2F4C-8F6D-73C85B9B4529}" type="presParOf" srcId="{D2C94159-F290-694C-9C6C-C7DB0C173161}" destId="{2BD5A08B-F7E2-BB42-AAA4-5D74B879733B}" srcOrd="1" destOrd="0" presId="urn:microsoft.com/office/officeart/2005/8/layout/list1"/>
    <dgm:cxn modelId="{701E38FA-0472-D848-8A90-8D596095031B}" type="presParOf" srcId="{9FA1B4B7-57E4-5042-BAE8-56CC8D7A933C}" destId="{D221B6B7-C896-774D-B0F7-D1A8CD81B016}" srcOrd="9" destOrd="0" presId="urn:microsoft.com/office/officeart/2005/8/layout/list1"/>
    <dgm:cxn modelId="{3EDFC0F1-1EDD-F744-B5E6-573254EFA300}" type="presParOf" srcId="{9FA1B4B7-57E4-5042-BAE8-56CC8D7A933C}" destId="{6FD5693F-2E5E-8A43-8D1E-0B82DA4CB970}" srcOrd="10" destOrd="0" presId="urn:microsoft.com/office/officeart/2005/8/layout/list1"/>
    <dgm:cxn modelId="{EC3E7E17-BB75-BE4A-914D-F3B2B611283C}" type="presParOf" srcId="{9FA1B4B7-57E4-5042-BAE8-56CC8D7A933C}" destId="{2BDE49B4-7752-A740-801F-A264178E24B7}" srcOrd="11" destOrd="0" presId="urn:microsoft.com/office/officeart/2005/8/layout/list1"/>
    <dgm:cxn modelId="{7F62DFDD-00F8-644A-A160-08E640C952FF}" type="presParOf" srcId="{9FA1B4B7-57E4-5042-BAE8-56CC8D7A933C}" destId="{2BB457F9-864B-A346-8593-C81B634C0019}" srcOrd="12" destOrd="0" presId="urn:microsoft.com/office/officeart/2005/8/layout/list1"/>
    <dgm:cxn modelId="{657B4DFD-3D94-DE48-B738-CD34A41FF342}" type="presParOf" srcId="{2BB457F9-864B-A346-8593-C81B634C0019}" destId="{B8514E31-6F49-DB44-8B5A-4BDE35C5505D}" srcOrd="0" destOrd="0" presId="urn:microsoft.com/office/officeart/2005/8/layout/list1"/>
    <dgm:cxn modelId="{C59A42CD-51FF-A94A-B910-2B0A6E795473}" type="presParOf" srcId="{2BB457F9-864B-A346-8593-C81B634C0019}" destId="{80600503-C7A7-DD43-B207-C04D90C1AF92}" srcOrd="1" destOrd="0" presId="urn:microsoft.com/office/officeart/2005/8/layout/list1"/>
    <dgm:cxn modelId="{8B341AC4-DAD4-2B4F-8C3D-241EE6D9D63F}" type="presParOf" srcId="{9FA1B4B7-57E4-5042-BAE8-56CC8D7A933C}" destId="{39278017-56E1-8D42-A1A2-2BF21690C17F}" srcOrd="13" destOrd="0" presId="urn:microsoft.com/office/officeart/2005/8/layout/list1"/>
    <dgm:cxn modelId="{4737B9AB-FF0C-474D-9675-EC0B9862D377}" type="presParOf" srcId="{9FA1B4B7-57E4-5042-BAE8-56CC8D7A933C}" destId="{53524C38-5617-5645-BA75-CA5F75F01F69}" srcOrd="14" destOrd="0" presId="urn:microsoft.com/office/officeart/2005/8/layout/list1"/>
    <dgm:cxn modelId="{BBA2BFB4-A9AF-2B42-AD0B-01A939076680}" type="presParOf" srcId="{9FA1B4B7-57E4-5042-BAE8-56CC8D7A933C}" destId="{03775335-8FC3-4041-B1BC-A3CC3E89564B}" srcOrd="15" destOrd="0" presId="urn:microsoft.com/office/officeart/2005/8/layout/list1"/>
    <dgm:cxn modelId="{EFC3C445-6863-FC4E-BA16-5E466C045BB3}" type="presParOf" srcId="{9FA1B4B7-57E4-5042-BAE8-56CC8D7A933C}" destId="{6A3B255B-6388-804A-B4CE-5DB0E7C8C2D2}" srcOrd="16" destOrd="0" presId="urn:microsoft.com/office/officeart/2005/8/layout/list1"/>
    <dgm:cxn modelId="{3557EB42-47A9-BC4B-976A-723CC2515019}" type="presParOf" srcId="{6A3B255B-6388-804A-B4CE-5DB0E7C8C2D2}" destId="{1B29C9BD-D531-A542-827F-20BF06E6BF8C}" srcOrd="0" destOrd="0" presId="urn:microsoft.com/office/officeart/2005/8/layout/list1"/>
    <dgm:cxn modelId="{C2C0E2D2-FFAC-754E-9730-07E3CD0EE168}" type="presParOf" srcId="{6A3B255B-6388-804A-B4CE-5DB0E7C8C2D2}" destId="{33CD972C-F522-EE42-9C46-94D79C1F5BBA}" srcOrd="1" destOrd="0" presId="urn:microsoft.com/office/officeart/2005/8/layout/list1"/>
    <dgm:cxn modelId="{10270F47-3DF4-524E-986D-912F93C993E8}" type="presParOf" srcId="{9FA1B4B7-57E4-5042-BAE8-56CC8D7A933C}" destId="{73335722-98B4-CF40-B220-2951D64A2E10}" srcOrd="17" destOrd="0" presId="urn:microsoft.com/office/officeart/2005/8/layout/list1"/>
    <dgm:cxn modelId="{82AA9A07-3AF4-664B-8963-4D2562B9EA83}" type="presParOf" srcId="{9FA1B4B7-57E4-5042-BAE8-56CC8D7A933C}" destId="{E98AC12C-1D4F-9E45-B5A4-F73AFCBC2A32}" srcOrd="18" destOrd="0" presId="urn:microsoft.com/office/officeart/2005/8/layout/list1"/>
    <dgm:cxn modelId="{CA7215FC-A58E-1646-BAC6-71AC22E47239}" type="presParOf" srcId="{9FA1B4B7-57E4-5042-BAE8-56CC8D7A933C}" destId="{D1C6F8EC-40E6-8F4B-B64A-0A3B46D16603}" srcOrd="19" destOrd="0" presId="urn:microsoft.com/office/officeart/2005/8/layout/list1"/>
    <dgm:cxn modelId="{38BDEB6F-BEFE-EF42-ACBD-6ADF1000CA76}" type="presParOf" srcId="{9FA1B4B7-57E4-5042-BAE8-56CC8D7A933C}" destId="{4F5C36BA-48EA-E447-B7BB-BB5E9E8DD1E3}" srcOrd="20" destOrd="0" presId="urn:microsoft.com/office/officeart/2005/8/layout/list1"/>
    <dgm:cxn modelId="{F7A573BB-5D48-1147-8825-8E63690AB407}" type="presParOf" srcId="{4F5C36BA-48EA-E447-B7BB-BB5E9E8DD1E3}" destId="{C744D8DE-D5FB-F542-B3CC-0D1C99684C01}" srcOrd="0" destOrd="0" presId="urn:microsoft.com/office/officeart/2005/8/layout/list1"/>
    <dgm:cxn modelId="{7D9DA116-BA66-8647-A595-AD7E867409C8}" type="presParOf" srcId="{4F5C36BA-48EA-E447-B7BB-BB5E9E8DD1E3}" destId="{EBA113C1-3D8A-1446-A23A-D45B796EEB8C}" srcOrd="1" destOrd="0" presId="urn:microsoft.com/office/officeart/2005/8/layout/list1"/>
    <dgm:cxn modelId="{5AFEB459-E339-9240-A60E-81AFCD39DA84}" type="presParOf" srcId="{9FA1B4B7-57E4-5042-BAE8-56CC8D7A933C}" destId="{C10AC6B5-3388-134F-A9A9-E2D95739CAD4}" srcOrd="21" destOrd="0" presId="urn:microsoft.com/office/officeart/2005/8/layout/list1"/>
    <dgm:cxn modelId="{590BDA33-38C5-494E-9FDD-23FF1AEA6D30}" type="presParOf" srcId="{9FA1B4B7-57E4-5042-BAE8-56CC8D7A933C}" destId="{0FC3206E-6E66-8C40-9F5F-37C8A0FA1C2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9CB0E-02BC-3C4D-A9DA-1794604D17F0}">
      <dsp:nvSpPr>
        <dsp:cNvPr id="0" name=""/>
        <dsp:cNvSpPr/>
      </dsp:nvSpPr>
      <dsp:spPr>
        <a:xfrm>
          <a:off x="0" y="336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7A2F0F-91F5-3E4D-839A-3B2BD894508A}">
      <dsp:nvSpPr>
        <dsp:cNvPr id="0" name=""/>
        <dsp:cNvSpPr/>
      </dsp:nvSpPr>
      <dsp:spPr>
        <a:xfrm>
          <a:off x="406400" y="417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/>
            <a:t>The idea</a:t>
          </a:r>
        </a:p>
      </dsp:txBody>
      <dsp:txXfrm>
        <a:off x="435221" y="70554"/>
        <a:ext cx="5631958" cy="532758"/>
      </dsp:txXfrm>
    </dsp:sp>
    <dsp:sp modelId="{B4AA829F-6F9B-F147-8CB4-8AECC164C9B1}">
      <dsp:nvSpPr>
        <dsp:cNvPr id="0" name=""/>
        <dsp:cNvSpPr/>
      </dsp:nvSpPr>
      <dsp:spPr>
        <a:xfrm>
          <a:off x="0" y="12441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2FAED7-DBC8-254A-9D10-CACEA1C4DD9B}">
      <dsp:nvSpPr>
        <dsp:cNvPr id="0" name=""/>
        <dsp:cNvSpPr/>
      </dsp:nvSpPr>
      <dsp:spPr>
        <a:xfrm>
          <a:off x="406400" y="9489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/>
            <a:t>Types of Research</a:t>
          </a:r>
        </a:p>
      </dsp:txBody>
      <dsp:txXfrm>
        <a:off x="435221" y="977754"/>
        <a:ext cx="5631958" cy="532758"/>
      </dsp:txXfrm>
    </dsp:sp>
    <dsp:sp modelId="{6FD5693F-2E5E-8A43-8D1E-0B82DA4CB970}">
      <dsp:nvSpPr>
        <dsp:cNvPr id="0" name=""/>
        <dsp:cNvSpPr/>
      </dsp:nvSpPr>
      <dsp:spPr>
        <a:xfrm>
          <a:off x="0" y="21513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D5A08B-F7E2-BB42-AAA4-5D74B879733B}">
      <dsp:nvSpPr>
        <dsp:cNvPr id="0" name=""/>
        <dsp:cNvSpPr/>
      </dsp:nvSpPr>
      <dsp:spPr>
        <a:xfrm>
          <a:off x="406400" y="18561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 err="1"/>
            <a:t>NoSQL </a:t>
          </a:r>
          <a:endParaRPr lang="it-IT" sz="2000" kern="1200" dirty="0"/>
        </a:p>
      </dsp:txBody>
      <dsp:txXfrm>
        <a:off x="435221" y="1884954"/>
        <a:ext cx="5631958" cy="532758"/>
      </dsp:txXfrm>
    </dsp:sp>
    <dsp:sp modelId="{53524C38-5617-5645-BA75-CA5F75F01F69}">
      <dsp:nvSpPr>
        <dsp:cNvPr id="0" name=""/>
        <dsp:cNvSpPr/>
      </dsp:nvSpPr>
      <dsp:spPr>
        <a:xfrm>
          <a:off x="0" y="30585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600503-C7A7-DD43-B207-C04D90C1AF92}">
      <dsp:nvSpPr>
        <dsp:cNvPr id="0" name=""/>
        <dsp:cNvSpPr/>
      </dsp:nvSpPr>
      <dsp:spPr>
        <a:xfrm>
          <a:off x="406400" y="27633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 err="1"/>
            <a:t>Dataset </a:t>
          </a:r>
          <a:r>
            <a:rPr lang="en" sz="2000" kern="1200" dirty="0"/>
            <a:t>Used</a:t>
          </a:r>
        </a:p>
      </dsp:txBody>
      <dsp:txXfrm>
        <a:off x="435221" y="2792154"/>
        <a:ext cx="5631958" cy="532758"/>
      </dsp:txXfrm>
    </dsp:sp>
    <dsp:sp modelId="{E98AC12C-1D4F-9E45-B5A4-F73AFCBC2A32}">
      <dsp:nvSpPr>
        <dsp:cNvPr id="0" name=""/>
        <dsp:cNvSpPr/>
      </dsp:nvSpPr>
      <dsp:spPr>
        <a:xfrm>
          <a:off x="0" y="39657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CD972C-F522-EE42-9C46-94D79C1F5BBA}">
      <dsp:nvSpPr>
        <dsp:cNvPr id="0" name=""/>
        <dsp:cNvSpPr/>
      </dsp:nvSpPr>
      <dsp:spPr>
        <a:xfrm>
          <a:off x="406400" y="36705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/>
            <a:t>Implementation</a:t>
          </a:r>
        </a:p>
      </dsp:txBody>
      <dsp:txXfrm>
        <a:off x="435221" y="3699354"/>
        <a:ext cx="5631958" cy="532758"/>
      </dsp:txXfrm>
    </dsp:sp>
    <dsp:sp modelId="{0FC3206E-6E66-8C40-9F5F-37C8A0FA1C22}">
      <dsp:nvSpPr>
        <dsp:cNvPr id="0" name=""/>
        <dsp:cNvSpPr/>
      </dsp:nvSpPr>
      <dsp:spPr>
        <a:xfrm>
          <a:off x="0" y="4872933"/>
          <a:ext cx="8128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A113C1-3D8A-1446-A23A-D45B796EEB8C}">
      <dsp:nvSpPr>
        <dsp:cNvPr id="0" name=""/>
        <dsp:cNvSpPr/>
      </dsp:nvSpPr>
      <dsp:spPr>
        <a:xfrm>
          <a:off x="406400" y="4577733"/>
          <a:ext cx="56896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/>
            <a:t>Demo</a:t>
          </a:r>
        </a:p>
      </dsp:txBody>
      <dsp:txXfrm>
        <a:off x="435221" y="4606554"/>
        <a:ext cx="563195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905A4-2F35-4D52-AD99-0DCA285EF22D}" type="datetimeFigureOut">
              <a:rPr lang="it-IT" smtClean="0"/>
              <a:t>01/11/22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"/>
              <a:t>Click to change the styles of the outline text</a:t>
            </a:r>
          </a:p>
          <a:p>
            <a:pPr lvl="1"/>
            <a:r>
              <a:rPr lang="en"/>
              <a:t>Second level</a:t>
            </a:r>
          </a:p>
          <a:p>
            <a:pPr lvl="2"/>
            <a:r>
              <a:rPr lang="en"/>
              <a:t>Third level</a:t>
            </a:r>
          </a:p>
          <a:p>
            <a:pPr lvl="3"/>
            <a:r>
              <a:rPr lang="en"/>
              <a:t>Fourth level</a:t>
            </a:r>
          </a:p>
          <a:p>
            <a:pPr lvl="4"/>
            <a:r>
              <a:rPr lang="en"/>
              <a:t>Fifth level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3F3F-C26D-46EE-A35E-885822AD04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I dealt with the project concerning the Gender </a:t>
            </a:r>
            <a:r>
              <a:rPr lang="en" dirty="0" err="1"/>
              <a:t>Classification </a:t>
            </a:r>
            <a:r>
              <a:rPr lang="en" dirty="0"/>
              <a:t>with the use of the spider web.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307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Despite using the previous function, approximately 1% of images are discarded. Analyzing the discarded images, we found different types of impurities, including: partially covered faces, images with only eyes, objects not inherent to faces and sometimes images labeled incorrectly. The latter are identified during the extraction phase of the </a:t>
            </a:r>
            <a:r>
              <a:rPr lang="en" dirty="0" err="1"/>
              <a:t>Features </a:t>
            </a:r>
            <a:r>
              <a:rPr lang="en" dirty="0"/>
              <a:t>from the file name and immediately discarded.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04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We then developed a second model that uses a neural network.</a:t>
            </a:r>
          </a:p>
          <a:p>
            <a:r>
              <a:rPr lang="en" dirty="0"/>
              <a:t>Therefore, for each image we have an array of integers with a variable size based on the chosen configuration. The network is made up of two </a:t>
            </a:r>
            <a:r>
              <a:rPr lang="en" dirty="0" err="1"/>
              <a:t>hidden</a:t>
            </a:r>
            <a:r>
              <a:rPr lang="en" dirty="0"/>
              <a:t> </a:t>
            </a:r>
            <a:r>
              <a:rPr lang="en" dirty="0" err="1"/>
              <a:t>layer </a:t>
            </a:r>
            <a:r>
              <a:rPr lang="en" dirty="0"/>
              <a:t>with a size of 256 neurons and a single output value that expresses the probability of the element to belong or not to a genus.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938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We then developed a second model that uses a neural network.</a:t>
            </a:r>
          </a:p>
          <a:p>
            <a:r>
              <a:rPr lang="en" dirty="0"/>
              <a:t>Therefore, for each image we have an array of integers with a variable size based on the chosen configuration. The network is made up of two </a:t>
            </a:r>
            <a:r>
              <a:rPr lang="en" dirty="0" err="1"/>
              <a:t>hidden</a:t>
            </a:r>
            <a:r>
              <a:rPr lang="en" dirty="0"/>
              <a:t> </a:t>
            </a:r>
            <a:r>
              <a:rPr lang="en" dirty="0" err="1"/>
              <a:t>layer </a:t>
            </a:r>
            <a:r>
              <a:rPr lang="en" dirty="0"/>
              <a:t>with a size of 256 neurons and a single output value that expresses the probability of the element to belong or not to a genus.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252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We then developed a second model that uses a neural network.</a:t>
            </a:r>
          </a:p>
          <a:p>
            <a:r>
              <a:rPr lang="en" dirty="0"/>
              <a:t>Therefore, for each image we have an array of integers with a variable size based on the chosen configuration. The network is made up of two </a:t>
            </a:r>
            <a:r>
              <a:rPr lang="en" dirty="0" err="1"/>
              <a:t>hidden</a:t>
            </a:r>
            <a:r>
              <a:rPr lang="en" dirty="0"/>
              <a:t> </a:t>
            </a:r>
            <a:r>
              <a:rPr lang="en" dirty="0" err="1"/>
              <a:t>layer </a:t>
            </a:r>
            <a:r>
              <a:rPr lang="en" dirty="0"/>
              <a:t>with a size of 256 neurons and a single output value that expresses the probability of the element to belong or not to a genus.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95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point an attempt was made to highlight a possible contribution of the web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in a hybrid network.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hybrid neural network was therefore implemented. Taking up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 neural network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previous classifier, arrived at the phase following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flattening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which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have concatenated the data coming from the spider web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to this layer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inserted them in input to a further 2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then obtain the single output.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is structured as follows: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the project will be briefly introduced, analyzing the objectives and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we will </a:t>
            </a:r>
            <a:r>
              <a:rPr lang="e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image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 phase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focusing on the differences between the algorithm delivered to us and our final version.</a:t>
            </a:r>
          </a:p>
          <a:p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continue with the analysis of the classifiers designed and trained,</a:t>
            </a:r>
            <a:r>
              <a:rPr lang="e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the results obtained.</a:t>
            </a:r>
          </a:p>
          <a:p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conclude 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some further evidence and final considerations.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87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Our project aims to solve the problem of gender classification with a good degree of accuracy by using only the </a:t>
            </a:r>
            <a:r>
              <a:rPr lang="en" dirty="0" err="1"/>
              <a:t>landmarks </a:t>
            </a:r>
            <a:r>
              <a:rPr lang="en" dirty="0"/>
              <a:t>of the face.</a:t>
            </a:r>
          </a:p>
          <a:p>
            <a:r>
              <a:rPr lang="en" dirty="0"/>
              <a:t>The idea is to apply a spider web with a fixed number of sectors to the face with the </a:t>
            </a:r>
            <a:r>
              <a:rPr lang="en" dirty="0" err="1"/>
              <a:t>landmarks </a:t>
            </a:r>
            <a:r>
              <a:rPr lang="en" dirty="0"/>
              <a:t>, as we can see from the image,</a:t>
            </a:r>
          </a:p>
          <a:p>
            <a:r>
              <a:rPr lang="en" dirty="0"/>
              <a:t>and derive a vector that keeps track of the number of </a:t>
            </a:r>
            <a:r>
              <a:rPr lang="en" dirty="0" err="1"/>
              <a:t>landmarks </a:t>
            </a:r>
            <a:r>
              <a:rPr lang="en" dirty="0"/>
              <a:t>that fall in each sector.</a:t>
            </a:r>
          </a:p>
          <a:p>
            <a:r>
              <a:rPr lang="en" dirty="0"/>
              <a:t>The </a:t>
            </a:r>
            <a:r>
              <a:rPr lang="en" dirty="0" err="1"/>
              <a:t>dataset </a:t>
            </a:r>
            <a:r>
              <a:rPr lang="en" dirty="0"/>
              <a:t>that we will give as input to the </a:t>
            </a:r>
            <a:r>
              <a:rPr lang="en" dirty="0" err="1"/>
              <a:t>classifier </a:t>
            </a:r>
            <a:r>
              <a:rPr lang="en" dirty="0"/>
              <a:t>will therefore be composed only of the "spider web" vectors.</a:t>
            </a:r>
          </a:p>
          <a:p>
            <a:r>
              <a:rPr lang="en" dirty="0"/>
              <a:t>Finally, the trained classifier will have to return a value that indicates the gender of the individual.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89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Now let's introduce the 3 research modes devised:</a:t>
            </a:r>
          </a:p>
          <a:p>
            <a:r>
              <a:rPr lang="en" dirty="0"/>
              <a:t>The first search is the more specific one, based on the precise search for the name.</a:t>
            </a:r>
          </a:p>
          <a:p>
            <a:r>
              <a:rPr lang="en" dirty="0"/>
              <a:t>Then we have the second search, which provides for the setting of a maximum of 6 search parameters, i.e. nationality, age </a:t>
            </a:r>
            <a:r>
              <a:rPr lang="en" dirty="0" err="1"/>
              <a:t>range </a:t>
            </a:r>
            <a:r>
              <a:rPr lang="en" dirty="0"/>
              <a:t>, </a:t>
            </a:r>
            <a:r>
              <a:rPr lang="en" dirty="0" err="1"/>
              <a:t>Overall range </a:t>
            </a:r>
            <a:r>
              <a:rPr lang="en" dirty="0"/>
              <a:t>(with </a:t>
            </a:r>
            <a:r>
              <a:rPr lang="en" dirty="0" err="1"/>
              <a:t>overall </a:t>
            </a:r>
            <a:r>
              <a:rPr lang="en" dirty="0"/>
              <a:t>intended as player skill), role.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87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The last method of research involves a demographic comparison between 3 nationalities, in a certain age </a:t>
            </a:r>
            <a:r>
              <a:rPr lang="en" dirty="0" err="1"/>
              <a:t>range </a:t>
            </a:r>
            <a:r>
              <a:rPr lang="en" dirty="0"/>
              <a:t>. We can note on the x-axis the age of the players, and on the ordinate axis the number of players of that age for each nation.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As for the choice of the </a:t>
            </a:r>
            <a:r>
              <a:rPr lang="en" dirty="0" err="1"/>
              <a:t>NoSql Database </a:t>
            </a:r>
            <a:r>
              <a:rPr lang="en" dirty="0"/>
              <a:t>, we opted for </a:t>
            </a:r>
            <a:r>
              <a:rPr lang="en" dirty="0" err="1"/>
              <a:t>MongoDB </a:t>
            </a:r>
            <a:r>
              <a:rPr lang="en" dirty="0"/>
              <a:t>. It allows information to be represented in data structures called </a:t>
            </a:r>
            <a:r>
              <a:rPr lang="en" dirty="0" err="1"/>
              <a:t>documents </a:t>
            </a:r>
            <a:r>
              <a:rPr lang="en" dirty="0"/>
              <a:t>, which are conceptually similar to objects. Documents are </a:t>
            </a:r>
            <a:r>
              <a:rPr lang="en" dirty="0" err="1"/>
              <a:t>grouped </a:t>
            </a:r>
            <a:r>
              <a:rPr lang="en" dirty="0"/>
              <a:t>into collections. This is possible since being a </a:t>
            </a:r>
            <a:r>
              <a:rPr lang="en" dirty="0" err="1"/>
              <a:t>NoSqul database it </a:t>
            </a:r>
            <a:r>
              <a:rPr lang="en" dirty="0"/>
              <a:t>is based on </a:t>
            </a:r>
            <a:r>
              <a:rPr lang="en" dirty="0" err="1"/>
              <a:t>schemaless documents </a:t>
            </a:r>
            <a:r>
              <a:rPr lang="en" dirty="0"/>
              <a:t>.</a:t>
            </a:r>
          </a:p>
          <a:p>
            <a:r>
              <a:rPr lang="en" dirty="0"/>
              <a:t>Among the main features we find: the ability to manage large amounts of data, scalability and high availability through automatic </a:t>
            </a:r>
            <a:r>
              <a:rPr lang="en" dirty="0" err="1"/>
              <a:t>Sharding </a:t>
            </a:r>
            <a:r>
              <a:rPr lang="en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43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Let's now analyze the </a:t>
            </a:r>
            <a:r>
              <a:rPr lang="en" dirty="0" err="1"/>
              <a:t>dataset </a:t>
            </a:r>
            <a:r>
              <a:rPr lang="en" dirty="0"/>
              <a:t>used. We needed as large a </a:t>
            </a:r>
            <a:r>
              <a:rPr lang="en" dirty="0" err="1"/>
              <a:t>dataset </a:t>
            </a:r>
            <a:r>
              <a:rPr lang="en" dirty="0"/>
              <a:t>as possible regarding the variety and number of players, and the </a:t>
            </a:r>
            <a:r>
              <a:rPr lang="en" dirty="0" err="1"/>
              <a:t>dataset </a:t>
            </a:r>
            <a:r>
              <a:rPr lang="en" dirty="0"/>
              <a:t>of the most popular football game: FIFA was considered.</a:t>
            </a:r>
          </a:p>
          <a:p>
            <a:r>
              <a:rPr lang="en" dirty="0"/>
              <a:t>It is made up of more than 18k records, and each record is made up of more than 80 attributes regarding technical attributes, personal data, and other statistics on the individual player.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07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Our project is mainly structured in 3 parts:</a:t>
            </a:r>
          </a:p>
          <a:p>
            <a:r>
              <a:rPr lang="en" dirty="0"/>
              <a:t>The connection to the database, the graphical interface, which costs 3 functions, 1 for each search frame, and 3 functions that graphically implement the 3 search queries, which we will analyze more. Deep. </a:t>
            </a:r>
            <a:r>
              <a:rPr lang="en" dirty="0" err="1"/>
              <a:t>shortly </a:t>
            </a:r>
            <a:r>
              <a:rPr lang="en" dirty="0"/>
              <a:t>. _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16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The GUI was built using </a:t>
            </a:r>
            <a:r>
              <a:rPr lang="en" dirty="0" err="1"/>
              <a:t>pandas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51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212225" y="-8467"/>
            <a:ext cx="1979776" cy="6866467"/>
            <a:chOff x="8800077" y="-8467"/>
            <a:chExt cx="3391923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8800077" y="3681413"/>
              <a:ext cx="3388752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9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6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299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1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312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2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3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7" y="609600"/>
            <a:ext cx="7060151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0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9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6" y="2737249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1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8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39" indent="0">
              <a:buNone/>
              <a:defRPr sz="1400"/>
            </a:lvl2pPr>
            <a:lvl3pPr marL="914081" indent="0">
              <a:buNone/>
              <a:defRPr sz="1200"/>
            </a:lvl3pPr>
            <a:lvl4pPr marL="1371120" indent="0">
              <a:buNone/>
              <a:defRPr sz="1000"/>
            </a:lvl4pPr>
            <a:lvl5pPr marL="1828160" indent="0">
              <a:buNone/>
              <a:defRPr sz="1000"/>
            </a:lvl5pPr>
            <a:lvl6pPr marL="2285202" indent="0">
              <a:buNone/>
              <a:defRPr sz="1000"/>
            </a:lvl6pPr>
            <a:lvl7pPr marL="2742241" indent="0">
              <a:buNone/>
              <a:defRPr sz="1000"/>
            </a:lvl7pPr>
            <a:lvl8pPr marL="3199280" indent="0">
              <a:buNone/>
              <a:defRPr sz="1000"/>
            </a:lvl8pPr>
            <a:lvl9pPr marL="365631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0622421" y="-8467"/>
            <a:ext cx="1569579" cy="6866467"/>
            <a:chOff x="8616901" y="-8467"/>
            <a:chExt cx="3575099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8616901" y="3681413"/>
              <a:ext cx="3571924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"/>
              <a:t>Click to change the style of the outline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"/>
              <a:t>Click to change the styles of the outline text</a:t>
            </a:r>
          </a:p>
          <a:p>
            <a:pPr lvl="1"/>
            <a:r>
              <a:rPr lang="en"/>
              <a:t>Second level</a:t>
            </a:r>
          </a:p>
          <a:p>
            <a:pPr lvl="2"/>
            <a:r>
              <a:rPr lang="en"/>
              <a:t>Third level</a:t>
            </a:r>
          </a:p>
          <a:p>
            <a:pPr lvl="3"/>
            <a:r>
              <a:rPr lang="en"/>
              <a:t>Fourth level</a:t>
            </a:r>
          </a:p>
          <a:p>
            <a:pPr lvl="4"/>
            <a:r>
              <a:rPr lang="e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6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55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arangadiya/fifa1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44C8744-AB65-4114-A243-F4A14978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7" y="216439"/>
            <a:ext cx="8659081" cy="254030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4D690E-2C73-4C21-92BC-80642AFC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87" y="2367664"/>
            <a:ext cx="10476301" cy="21226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" sz="3200" b="1" dirty="0">
                <a:solidFill>
                  <a:schemeClr val="tx2"/>
                </a:solidFill>
                <a:ea typeface="Cambria" panose="02040503050406030204" pitchFamily="18" charset="0"/>
              </a:rPr>
              <a:t>Databases Project II </a:t>
            </a:r>
            <a:b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</a:br>
            <a:r>
              <a:rPr lang="en" sz="4000" b="1" dirty="0" err="1">
                <a:solidFill>
                  <a:schemeClr val="tx2"/>
                </a:solidFill>
                <a:ea typeface="Cambria" panose="02040503050406030204" pitchFamily="18" charset="0"/>
              </a:rPr>
              <a:t>SoccerStats </a:t>
            </a:r>
            <a:b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</a:br>
            <a:r>
              <a:rPr lang="en" sz="2400" b="1" dirty="0">
                <a:solidFill>
                  <a:schemeClr val="tx2"/>
                </a:solidFill>
                <a:ea typeface="Cambria" panose="02040503050406030204" pitchFamily="18" charset="0"/>
              </a:rPr>
              <a:t>Football Statistics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FC34BB-FA4A-4C70-BBD2-52BF290F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496" y="5622559"/>
            <a:ext cx="5031619" cy="681987"/>
          </a:xfrm>
        </p:spPr>
        <p:txBody>
          <a:bodyPr>
            <a:normAutofit lnSpcReduction="10000"/>
          </a:bodyPr>
          <a:lstStyle/>
          <a:p>
            <a:pPr algn="l"/>
            <a:r>
              <a:rPr lang="en" sz="1600" b="1" dirty="0">
                <a:solidFill>
                  <a:schemeClr val="tx1"/>
                </a:solidFill>
              </a:rPr>
              <a:t>Students: Salvatore Froncillo 0522500858</a:t>
            </a:r>
          </a:p>
          <a:p>
            <a:pPr algn="l"/>
            <a:r>
              <a:rPr lang="en" sz="1600" b="1" dirty="0">
                <a:solidFill>
                  <a:schemeClr val="tx1"/>
                </a:solidFill>
              </a:rPr>
              <a:t>Eugenio Albano </a:t>
            </a:r>
            <a:r>
              <a:rPr lang="en" sz="1600" b="1" dirty="0">
                <a:solidFill>
                  <a:srgbClr val="000000"/>
                </a:solidFill>
                <a:latin typeface="+mj-lt"/>
              </a:rPr>
              <a:t>0522500741</a:t>
            </a:r>
            <a:endParaRPr lang="it-IT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642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Implementation - Part 3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Query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4"/>
            <a:ext cx="5315435" cy="422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" sz="2000" dirty="0"/>
              <a:t>For the Query test we used the official </a:t>
            </a:r>
            <a:r>
              <a:rPr lang="en" sz="2000" dirty="0" err="1"/>
              <a:t>MongoDB tool </a:t>
            </a:r>
            <a:r>
              <a:rPr lang="en" sz="2000" dirty="0"/>
              <a:t>, </a:t>
            </a:r>
            <a:r>
              <a:rPr lang="en" sz="2000" dirty="0" err="1"/>
              <a:t>Compass </a:t>
            </a:r>
            <a:r>
              <a:rPr lang="en" sz="20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" sz="2000" dirty="0"/>
              <a:t>The developed queries are 3: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/>
              <a:t>Search for a single record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/>
              <a:t>Search for a subset of records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/>
              <a:t>Search for a set of records with aggregation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4D7004-C70C-9949-8591-A5A9ACE15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3" t="7918" r="16669" b="6612"/>
          <a:stretch/>
        </p:blipFill>
        <p:spPr>
          <a:xfrm>
            <a:off x="6812480" y="1251041"/>
            <a:ext cx="3814762" cy="50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Query 1: Search by Name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A7F5131-688C-4C64-BFD0-1903494D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8" y="1070541"/>
            <a:ext cx="6740819" cy="5395102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A41A815-44AD-41D8-A17D-9735F87C443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278505" y="5023106"/>
            <a:ext cx="5634990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toSearch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input_frame1_1.get ()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query_frame1 = {}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query_frame1 [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toSearch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result_list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[]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OutputQuery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list (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collection.find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(query_frame1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Overall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"Position"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}))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34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Query 2: Advanced Search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0DBA24D2-2CB1-426F-B04E-403099C6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8" y="994153"/>
            <a:ext cx="7242339" cy="573786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ADF1664-FD3F-48CD-B02F-442C1A826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229" y="9973"/>
            <a:ext cx="4636771" cy="68634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= {}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flag_nationality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tryAssign0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input_frame2_2.get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input_frame2_3.get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flag_eta_max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input_frame2_2.get ()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input_frame2_3.get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input_frame2_4.get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input_frame2_5.get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flag_overall_max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flag_overall_min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input_frame2_4.get ()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input_frame2_5.get ()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overall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role_flag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query1 [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"Position"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tryAssign1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OutputQuery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list (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collection.find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(query1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 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Overall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"Position"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06774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Query 3: Search Distribution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4D19D01-68B0-46AE-B702-1F53696A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6" y="1234183"/>
            <a:ext cx="7067744" cy="549783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0114AD-EC24-4FA8-8F92-088EFA074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863" y="979319"/>
            <a:ext cx="5134927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pipeline1 = [{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match"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nationality_distribution1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input_frame3_4.get ()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input_frame3_5.get ()}}}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group"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sum"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sort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}}]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pipeline2 = [{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match"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nationality_distribution2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input_frame3_4.get ()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input_frame3_5.get ()}}}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group"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sum"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sort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}}]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pipeline3 = [{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match"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Nationality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nationality_distribution3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input_frame3_4.get ()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input_frame3_5.get ()}}}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group"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Age"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sum"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}}}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sort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{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"_id"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}}] resultsAggregate1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list (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collection.aggregate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(pipeline1))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resultsAggregate2 = list (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collection.aggregate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(pipeline2))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resultsAggregate3 = list ( </a:t>
            </a:r>
            <a:r>
              <a:rPr kumimoji="0" lang="en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collection.aggregate </a:t>
            </a:r>
            <a:r>
              <a:rPr kumimoji="0" lang="en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(pipeline3))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1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Future developments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78A98FAB-F963-4257-8E9F-A4117A528D8D}"/>
              </a:ext>
            </a:extLst>
          </p:cNvPr>
          <p:cNvSpPr txBox="1">
            <a:spLocks/>
          </p:cNvSpPr>
          <p:nvPr/>
        </p:nvSpPr>
        <p:spPr>
          <a:xfrm>
            <a:off x="297927" y="1361545"/>
            <a:ext cx="7710590" cy="1131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" sz="2000" dirty="0"/>
              <a:t>The development of this project took into consideration only a minimal section of the dataset (5 attributes out of 88), so it is possible to easily expand the number of statistics and graphs with small code updates.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C36967-B5B7-4ECD-9E2E-7C1720723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85"/>
          <a:stretch/>
        </p:blipFill>
        <p:spPr>
          <a:xfrm>
            <a:off x="482961" y="2962798"/>
            <a:ext cx="2628272" cy="33261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D3CA30A-37C7-489B-B982-C7781C8D1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49"/>
          <a:stretch/>
        </p:blipFill>
        <p:spPr>
          <a:xfrm>
            <a:off x="3197228" y="2962798"/>
            <a:ext cx="4811289" cy="33261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1B6C007-ABE2-4AA6-9075-EF3EE88501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221"/>
          <a:stretch/>
        </p:blipFill>
        <p:spPr>
          <a:xfrm>
            <a:off x="8290457" y="336130"/>
            <a:ext cx="1895265" cy="59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C52D1BB-A254-AF48-95F3-619B70074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576620"/>
              </p:ext>
            </p:extLst>
          </p:nvPr>
        </p:nvGraphicFramePr>
        <p:xfrm>
          <a:off x="473023" y="11693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Connettore diritto 6">
            <a:extLst>
              <a:ext uri="{FF2B5EF4-FFF2-40B4-BE49-F238E27FC236}">
                <a16:creationId xmlns:a16="http://schemas.microsoft.com/office/drawing/2014/main" id="{9FD6FC37-DAF0-E04D-922F-81DBCFC7D50C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5B4DBF48-4C4E-1F4F-A057-EB2AFA22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4255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The idea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4CC2C912-CFF0-C94A-AEF2-E7F9C851D538}"/>
              </a:ext>
            </a:extLst>
          </p:cNvPr>
          <p:cNvSpPr txBox="1">
            <a:spLocks/>
          </p:cNvSpPr>
          <p:nvPr/>
        </p:nvSpPr>
        <p:spPr>
          <a:xfrm>
            <a:off x="186428" y="1587681"/>
            <a:ext cx="5428560" cy="4613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" sz="2000" dirty="0" err="1"/>
              <a:t>standalone </a:t>
            </a:r>
            <a:r>
              <a:rPr lang="en" sz="2000" dirty="0"/>
              <a:t>desktop application to search for more precise and personalized statistics on the skills of players and to carry out technical analyzes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Find a </a:t>
            </a:r>
            <a:r>
              <a:rPr lang="en" sz="2000" dirty="0" err="1"/>
              <a:t>dataset </a:t>
            </a:r>
            <a:r>
              <a:rPr lang="en" sz="2000" dirty="0"/>
              <a:t>that allows us to evaluate the player's skills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Creation of different search modes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4A72502-340C-EC40-8641-6FE8682B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335881"/>
            <a:ext cx="4186237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5120090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First Research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86B58ABD-BB1E-4F0E-9629-1C7F266B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28" y="1488613"/>
            <a:ext cx="4030201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" sz="2000" dirty="0"/>
              <a:t>The first type of research is the most specific. It involves searching for a single player by name.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5D78D9-AE88-46B1-BB1B-69581C085649}"/>
              </a:ext>
            </a:extLst>
          </p:cNvPr>
          <p:cNvSpPr txBox="1"/>
          <p:nvPr/>
        </p:nvSpPr>
        <p:spPr>
          <a:xfrm>
            <a:off x="6158171" y="113974"/>
            <a:ext cx="3187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Second Research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63FD2B9-D153-4ED9-8AF1-26AD5DA20885}"/>
              </a:ext>
            </a:extLst>
          </p:cNvPr>
          <p:cNvCxnSpPr>
            <a:cxnSpLocks/>
          </p:cNvCxnSpPr>
          <p:nvPr/>
        </p:nvCxnSpPr>
        <p:spPr>
          <a:xfrm>
            <a:off x="6096000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48DE38-9C22-44C8-B846-103077FB4472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03ABD9E2-0DF4-9E4D-8899-3EB99299EFE0}"/>
              </a:ext>
            </a:extLst>
          </p:cNvPr>
          <p:cNvSpPr txBox="1">
            <a:spLocks/>
          </p:cNvSpPr>
          <p:nvPr/>
        </p:nvSpPr>
        <p:spPr>
          <a:xfrm>
            <a:off x="5989705" y="1488613"/>
            <a:ext cx="4311583" cy="49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" sz="2000" dirty="0"/>
              <a:t>The second type of search includes various search parameters, including: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Nationality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Age </a:t>
            </a:r>
            <a:r>
              <a:rPr lang="en" sz="2000" dirty="0" err="1"/>
              <a:t>Range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2000" dirty="0" err="1"/>
              <a:t>Overall </a:t>
            </a:r>
            <a:endParaRPr lang="it-IT" sz="20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23944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Third Research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3C8369-0519-479B-9382-C6FCDFD780C2}"/>
              </a:ext>
            </a:extLst>
          </p:cNvPr>
          <p:cNvSpPr txBox="1"/>
          <p:nvPr/>
        </p:nvSpPr>
        <p:spPr>
          <a:xfrm>
            <a:off x="689390" y="2500495"/>
            <a:ext cx="38179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last method of research involves a demographic comparison between 3 nationalities in a given age </a:t>
            </a:r>
            <a:r>
              <a:rPr lang="e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range 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it-IT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752DC6-BE46-F87F-768B-3CDB7642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7" y="1257703"/>
            <a:ext cx="6543675" cy="47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4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NoSQL 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DC8D38FB-363E-424B-9191-50B24DF894F7}"/>
              </a:ext>
            </a:extLst>
          </p:cNvPr>
          <p:cNvSpPr/>
          <p:nvPr/>
        </p:nvSpPr>
        <p:spPr>
          <a:xfrm>
            <a:off x="186428" y="1403305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 err="1">
                <a:solidFill>
                  <a:schemeClr val="accent1">
                    <a:lumMod val="75000"/>
                  </a:schemeClr>
                </a:solidFill>
              </a:rPr>
              <a:t>MongoDB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Segnaposto contenuto 3">
            <a:extLst>
              <a:ext uri="{FF2B5EF4-FFF2-40B4-BE49-F238E27FC236}">
                <a16:creationId xmlns:a16="http://schemas.microsoft.com/office/drawing/2014/main" id="{725333EB-3AC2-4256-BD95-67BD7F94BF34}"/>
              </a:ext>
            </a:extLst>
          </p:cNvPr>
          <p:cNvSpPr txBox="1">
            <a:spLocks/>
          </p:cNvSpPr>
          <p:nvPr/>
        </p:nvSpPr>
        <p:spPr>
          <a:xfrm>
            <a:off x="321075" y="2376093"/>
            <a:ext cx="10380263" cy="392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dirty="0"/>
              <a:t>Over the last few years, the approach with </a:t>
            </a:r>
            <a:r>
              <a:rPr lang="en" sz="2000" dirty="0" err="1"/>
              <a:t>NoSQL technologies </a:t>
            </a:r>
            <a:r>
              <a:rPr lang="en" sz="2000" dirty="0"/>
              <a:t>is spreading rapidly. One of the most used </a:t>
            </a:r>
            <a:r>
              <a:rPr lang="en" sz="2000" dirty="0" err="1"/>
              <a:t>NoSQL databases is </a:t>
            </a:r>
            <a:r>
              <a:rPr lang="en" sz="2000" b="1" dirty="0" err="1"/>
              <a:t>MongoDB </a:t>
            </a:r>
            <a:r>
              <a:rPr lang="en" sz="2000" dirty="0"/>
              <a:t>.</a:t>
            </a:r>
          </a:p>
          <a:p>
            <a:pPr marL="0" indent="0">
              <a:buNone/>
            </a:pPr>
            <a:r>
              <a:rPr lang="en" sz="2000" dirty="0" err="1"/>
              <a:t>MongoDB </a:t>
            </a:r>
            <a:r>
              <a:rPr lang="en" sz="2000" dirty="0"/>
              <a:t>allows information to be represented in data structures called </a:t>
            </a:r>
            <a:r>
              <a:rPr lang="en" sz="2000" b="1" dirty="0" err="1"/>
              <a:t>documents </a:t>
            </a:r>
            <a:r>
              <a:rPr lang="en" sz="2000" b="1" dirty="0"/>
              <a:t>, </a:t>
            </a:r>
            <a:r>
              <a:rPr lang="en" sz="2000" dirty="0"/>
              <a:t>which are conceptually similar to objects.</a:t>
            </a:r>
          </a:p>
          <a:p>
            <a:pPr marL="0" indent="0">
              <a:buNone/>
            </a:pPr>
            <a:r>
              <a:rPr lang="en" sz="2000" dirty="0"/>
              <a:t>The </a:t>
            </a:r>
            <a:r>
              <a:rPr lang="en" sz="2000" dirty="0" err="1"/>
              <a:t>documents </a:t>
            </a:r>
            <a:r>
              <a:rPr lang="en" sz="2000" dirty="0"/>
              <a:t>are grouped into </a:t>
            </a:r>
            <a:r>
              <a:rPr lang="en" sz="2000" b="1" dirty="0"/>
              <a:t>collections </a:t>
            </a:r>
            <a:r>
              <a:rPr lang="en" sz="2000" dirty="0"/>
              <a:t>, even heterogeneous; this is possible since document-based </a:t>
            </a:r>
            <a:r>
              <a:rPr lang="en" sz="2000" dirty="0" err="1"/>
              <a:t>NoSQL DBs are </a:t>
            </a:r>
            <a:r>
              <a:rPr lang="en" sz="2000" i="1" dirty="0" err="1"/>
              <a:t>schemaless </a:t>
            </a:r>
            <a:r>
              <a:rPr lang="en" sz="2000" dirty="0"/>
              <a:t>.</a:t>
            </a:r>
          </a:p>
          <a:p>
            <a:pPr marL="0" indent="0">
              <a:buNone/>
            </a:pPr>
            <a:r>
              <a:rPr lang="en" sz="2000" dirty="0"/>
              <a:t>The main features of </a:t>
            </a:r>
            <a:r>
              <a:rPr lang="en" sz="2000" dirty="0" err="1"/>
              <a:t>MongoDB </a:t>
            </a:r>
            <a:r>
              <a:rPr lang="en" sz="2000" dirty="0"/>
              <a:t>are:</a:t>
            </a:r>
          </a:p>
          <a:p>
            <a:r>
              <a:rPr lang="en" sz="2000" dirty="0"/>
              <a:t>High availability through automatic </a:t>
            </a:r>
            <a:r>
              <a:rPr lang="en" sz="2000" dirty="0" err="1"/>
              <a:t>Sharding</a:t>
            </a:r>
          </a:p>
          <a:p>
            <a:r>
              <a:rPr lang="en" sz="2000" dirty="0"/>
              <a:t>Handling of large amounts of data</a:t>
            </a:r>
          </a:p>
          <a:p>
            <a:r>
              <a:rPr lang="en" sz="2000" dirty="0"/>
              <a:t>Scalability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333810-052A-DF46-A261-4789BAEA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72" y="892182"/>
            <a:ext cx="4133266" cy="1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Dataset </a:t>
            </a:r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Used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353847"/>
            <a:ext cx="5086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FIFA 19 complete player </a:t>
            </a:r>
            <a:r>
              <a:rPr lang="en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dataset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7CD28A4-8DD3-1D4E-A1DF-0516DAB11A52}"/>
              </a:ext>
            </a:extLst>
          </p:cNvPr>
          <p:cNvSpPr/>
          <p:nvPr/>
        </p:nvSpPr>
        <p:spPr>
          <a:xfrm>
            <a:off x="21811" y="6362681"/>
            <a:ext cx="4885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hlinkClick r:id="rId3"/>
              </a:rPr>
              <a:t>https://www.kaggle.com/karangadiya/fifa19</a:t>
            </a:r>
            <a:endParaRPr lang="it-IT" dirty="0"/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272E9F77-26FC-334E-BE7B-BDF63C5B87AC}"/>
              </a:ext>
            </a:extLst>
          </p:cNvPr>
          <p:cNvSpPr txBox="1">
            <a:spLocks/>
          </p:cNvSpPr>
          <p:nvPr/>
        </p:nvSpPr>
        <p:spPr>
          <a:xfrm>
            <a:off x="186428" y="1957014"/>
            <a:ext cx="10800660" cy="4155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" sz="2000" dirty="0"/>
              <a:t>The </a:t>
            </a:r>
            <a:r>
              <a:rPr lang="en" sz="2000" dirty="0" err="1"/>
              <a:t>Dataset </a:t>
            </a:r>
            <a:r>
              <a:rPr lang="en" sz="2000" dirty="0"/>
              <a:t>consists of:</a:t>
            </a:r>
          </a:p>
          <a:p>
            <a:pPr lvl="1">
              <a:lnSpc>
                <a:spcPct val="200000"/>
              </a:lnSpc>
            </a:pPr>
            <a:r>
              <a:rPr lang="en" sz="1800" dirty="0"/>
              <a:t>about 18,000 records</a:t>
            </a:r>
          </a:p>
          <a:p>
            <a:pPr lvl="1">
              <a:lnSpc>
                <a:spcPct val="200000"/>
              </a:lnSpc>
            </a:pPr>
            <a:r>
              <a:rPr lang="en" sz="1800" dirty="0"/>
              <a:t>80+ Attributes including:</a:t>
            </a:r>
          </a:p>
          <a:p>
            <a:pPr lvl="2">
              <a:lnSpc>
                <a:spcPct val="200000"/>
              </a:lnSpc>
            </a:pPr>
            <a:r>
              <a:rPr lang="en" sz="1600" dirty="0"/>
              <a:t>Nationality</a:t>
            </a:r>
          </a:p>
          <a:p>
            <a:pPr lvl="2">
              <a:lnSpc>
                <a:spcPct val="200000"/>
              </a:lnSpc>
            </a:pPr>
            <a:r>
              <a:rPr lang="en" sz="1600" dirty="0"/>
              <a:t>Age</a:t>
            </a:r>
          </a:p>
          <a:p>
            <a:pPr lvl="2">
              <a:lnSpc>
                <a:spcPct val="200000"/>
              </a:lnSpc>
            </a:pPr>
            <a:r>
              <a:rPr lang="en" sz="1600" dirty="0"/>
              <a:t>Technical attributes of the football player</a:t>
            </a:r>
          </a:p>
          <a:p>
            <a:pPr>
              <a:lnSpc>
                <a:spcPct val="20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38F75D-AEC9-A444-9F90-F6287CD84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4" t="12863" r="10921"/>
          <a:stretch/>
        </p:blipFill>
        <p:spPr>
          <a:xfrm>
            <a:off x="6177925" y="1755712"/>
            <a:ext cx="4151938" cy="45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Implementation - Part 1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Project Structure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4"/>
            <a:ext cx="5315435" cy="422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" sz="2000" dirty="0"/>
              <a:t>The project is structured in 3 parts: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Connection to the Database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Graphic interface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Query with graphical implementation of the results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ACAE2D-E40D-3B4A-BECD-63E75251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867943"/>
            <a:ext cx="4325858" cy="57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9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Implementation - Part 2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Graphic interface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4"/>
            <a:ext cx="5315435" cy="422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" sz="2000" dirty="0"/>
              <a:t>The following libraries were mainly used for the graphical interface:</a:t>
            </a:r>
          </a:p>
          <a:p>
            <a:pPr algn="just">
              <a:lnSpc>
                <a:spcPct val="150000"/>
              </a:lnSpc>
            </a:pPr>
            <a:r>
              <a:rPr lang="en" sz="2000" dirty="0" err="1"/>
              <a:t>Pandas </a:t>
            </a:r>
            <a:r>
              <a:rPr lang="en" sz="2000" dirty="0"/>
              <a:t>, for data manipulation and analysis</a:t>
            </a:r>
          </a:p>
          <a:p>
            <a:pPr algn="just">
              <a:lnSpc>
                <a:spcPct val="150000"/>
              </a:lnSpc>
            </a:pPr>
            <a:r>
              <a:rPr lang="en" sz="2000" dirty="0" err="1"/>
              <a:t>Matplotlib </a:t>
            </a:r>
            <a:r>
              <a:rPr lang="en" sz="2000" dirty="0"/>
              <a:t>, for creating graphs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Tkinter, for the actual creation of the graphic interface of the application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0DA8D2-1114-EB4D-8F59-ED5FB072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00" y="4578903"/>
            <a:ext cx="2505071" cy="204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B29F006-F5B5-384C-B7D8-7B07BB6F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276" y="3082712"/>
            <a:ext cx="4343400" cy="10424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15C596-5550-5A46-AC9B-DD801A010A90}"/>
              </a:ext>
            </a:extLst>
          </p:cNvPr>
          <p:cNvSpPr txBox="1"/>
          <p:nvPr/>
        </p:nvSpPr>
        <p:spPr>
          <a:xfrm>
            <a:off x="7657435" y="5955654"/>
            <a:ext cx="125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i="1" dirty="0">
                <a:solidFill>
                  <a:srgbClr val="630903"/>
                </a:solidFill>
                <a:latin typeface="Avenir Book" panose="02000503020000020003" pitchFamily="2" charset="0"/>
                <a:cs typeface="Al Tarikh" pitchFamily="2" charset="-78"/>
              </a:rPr>
              <a:t>Tkinter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D57C27-5155-A64D-B777-63E6ED3BA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25" y="167450"/>
            <a:ext cx="4343401" cy="27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643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6145</TotalTime>
  <Words>2106</Words>
  <Application>Microsoft Macintosh PowerPoint</Application>
  <PresentationFormat>Widescreen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Avenir Book</vt:lpstr>
      <vt:lpstr>Calibri</vt:lpstr>
      <vt:lpstr>JetBrains Mono</vt:lpstr>
      <vt:lpstr>Trebuchet MS</vt:lpstr>
      <vt:lpstr>Wingdings</vt:lpstr>
      <vt:lpstr>Wingdings 3</vt:lpstr>
      <vt:lpstr>Sfaccettatura</vt:lpstr>
      <vt:lpstr>Databases Project II  SoccerStats  Football Statistics</vt:lpstr>
      <vt:lpstr>Summary</vt:lpstr>
      <vt:lpstr>The idea</vt:lpstr>
      <vt:lpstr>First Research</vt:lpstr>
      <vt:lpstr>Third Research</vt:lpstr>
      <vt:lpstr>NoSQL </vt:lpstr>
      <vt:lpstr>Dataset Used</vt:lpstr>
      <vt:lpstr>Implementation - Part 1</vt:lpstr>
      <vt:lpstr>Implementation - Part 2</vt:lpstr>
      <vt:lpstr>Implementation - Part 3</vt:lpstr>
      <vt:lpstr>Query 1: Search by Name</vt:lpstr>
      <vt:lpstr>Query 2: Advanced Search</vt:lpstr>
      <vt:lpstr>Query 3: Search Distribution</vt:lpstr>
      <vt:lpstr>Future developments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UNA PIPELINE  PER IL DEPLOYMENT DI APPLICAZIONI SOFTWARE CON APPROCCIO DEVOPS</dc:title>
  <dc:creator>Utente Windows</dc:creator>
  <cp:lastModifiedBy>salvatorefroncillo salvatorefroncillo</cp:lastModifiedBy>
  <cp:revision>151</cp:revision>
  <cp:lastPrinted>2020-02-09T10:21:30Z</cp:lastPrinted>
  <dcterms:created xsi:type="dcterms:W3CDTF">2020-02-01T07:15:22Z</dcterms:created>
  <dcterms:modified xsi:type="dcterms:W3CDTF">2022-11-01T14:32:12Z</dcterms:modified>
</cp:coreProperties>
</file>